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95" r:id="rId3"/>
    <p:sldId id="290" r:id="rId4"/>
    <p:sldId id="292" r:id="rId5"/>
    <p:sldId id="294" r:id="rId6"/>
    <p:sldId id="293" r:id="rId7"/>
    <p:sldId id="279" r:id="rId8"/>
    <p:sldId id="287" r:id="rId9"/>
    <p:sldId id="273" r:id="rId10"/>
    <p:sldId id="296" r:id="rId11"/>
    <p:sldId id="297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92" autoAdjust="0"/>
  </p:normalViewPr>
  <p:slideViewPr>
    <p:cSldViewPr snapToGrid="0">
      <p:cViewPr varScale="1">
        <p:scale>
          <a:sx n="43" d="100"/>
          <a:sy n="43" d="100"/>
        </p:scale>
        <p:origin x="157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7030A0"/>
                </a:solidFill>
              </a:rPr>
              <a:t>US Children Age 0-17 in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 Children Population Age 0-17 in 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with Developmental Special Services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73000000</c:v>
                </c:pt>
                <c:pt idx="1">
                  <c:v>7800000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A-4086-A96A-4A6B0F87D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2519840"/>
        <c:axId val="1632504480"/>
        <c:axId val="1406525360"/>
      </c:bar3DChart>
      <c:catAx>
        <c:axId val="16325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04480"/>
        <c:crosses val="autoZero"/>
        <c:auto val="1"/>
        <c:lblAlgn val="ctr"/>
        <c:lblOffset val="100"/>
        <c:noMultiLvlLbl val="0"/>
      </c:catAx>
      <c:valAx>
        <c:axId val="1632504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2519840"/>
        <c:crosses val="autoZero"/>
        <c:crossBetween val="between"/>
      </c:valAx>
      <c:serAx>
        <c:axId val="1406525360"/>
        <c:scaling>
          <c:orientation val="minMax"/>
        </c:scaling>
        <c:delete val="1"/>
        <c:axPos val="b"/>
        <c:majorTickMark val="none"/>
        <c:minorTickMark val="none"/>
        <c:tickLblPos val="nextTo"/>
        <c:crossAx val="163250448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0.18709</cdr:x>
      <cdr:y>0.25316</cdr:y>
    </cdr:from>
    <cdr:to>
      <cdr:x>0.43238</cdr:x>
      <cdr:y>0.33744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4F43E45-D92C-06D4-09D3-16C960F9F00D}"/>
            </a:ext>
          </a:extLst>
        </cdr:cNvPr>
        <cdr:cNvSpPr txBox="1"/>
      </cdr:nvSpPr>
      <cdr:spPr>
        <a:xfrm xmlns:a="http://schemas.openxmlformats.org/drawingml/2006/main">
          <a:off x="1520669" y="1170707"/>
          <a:ext cx="1993692" cy="3897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 typical guidebook or generic parenting app prepares you for the moment you realize your child’s milestones don’t match the page.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5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Emma was born, everything seemed fine.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028F-325D-14E6-7A86-F820A645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E22F-7FFD-20F0-20E9-C711EAE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4CDA-6344-BA13-CBAB-D29D1F31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as months passed, her parents noticed she wasn’t reaching milestones in typical parenting books.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06DD-1A63-A7C6-4A04-42B3B8B29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12F5-126B-A722-B5A1-AD6023A0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E1C04-0358-CD96-D859-CCFEC0AC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9B72D-1C84-893E-C25E-DDC73783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Eventually, they learned Emma had Down syndrome — a diagnosis that brought clarity, but no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B5CA-08B9-265E-012B-C0D89A520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of U.S. children ages 0–17, approximately 10.7% about 7.8 million, receive developmental special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091F-3706-F9EA-2E9B-CD811DE0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43A38-6BA5-8D82-06C2-D5D79D7B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703FA-40AE-B2BF-C831-E03FB410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46EC-CFD8-B4BB-9F20-862B656CF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199" y="126926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7030A0"/>
              </a:buClr>
              <a:defRPr/>
            </a:pPr>
            <a:r>
              <a:rPr lang="en-US" sz="2400" dirty="0"/>
              <a:t>No book prepares you for the moment you realize your child’s milestones don’t match the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17" y="2720315"/>
            <a:ext cx="1248588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83" y="2999482"/>
            <a:ext cx="1264545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50" y="2809545"/>
            <a:ext cx="1614202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11" y="3928120"/>
            <a:ext cx="1495391" cy="1748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86" y="3430120"/>
            <a:ext cx="1436334" cy="1719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34" y="2955732"/>
            <a:ext cx="1527417" cy="182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056" y="3492366"/>
            <a:ext cx="1314546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815" y="4293766"/>
            <a:ext cx="1362131" cy="195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6193347" y="2564234"/>
            <a:ext cx="2278761" cy="3042766"/>
          </a:xfrm>
          <a:prstGeom prst="mathMultiply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Picture 16" descr="A cartoon of a baby&#10;&#10;AI-generated content may be incorrect.">
            <a:extLst>
              <a:ext uri="{FF2B5EF4-FFF2-40B4-BE49-F238E27FC236}">
                <a16:creationId xmlns:a16="http://schemas.microsoft.com/office/drawing/2014/main" id="{81A29D8B-3AB4-BB7C-BF64-F181679CF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40" y="2746480"/>
            <a:ext cx="2929880" cy="292988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7B06F362-6D2B-6372-4D1E-B668D7B17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5207" y="2439441"/>
            <a:ext cx="1219029" cy="12190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0204C2-F47C-5373-3ED5-DF766EF7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2112865"/>
            <a:ext cx="3944805" cy="3859114"/>
          </a:xfrm>
        </p:spPr>
        <p:txBody>
          <a:bodyPr>
            <a:noAutofit/>
          </a:bodyPr>
          <a:lstStyle/>
          <a:p>
            <a:r>
              <a:rPr lang="en-US" sz="2200" dirty="0"/>
              <a:t>Confidence-labeled Information</a:t>
            </a:r>
          </a:p>
          <a:p>
            <a:r>
              <a:rPr lang="en-US" sz="2200" dirty="0"/>
              <a:t>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62ACC-AB92-97D2-1C30-8B1ABE610BA3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B0EB8-DB8C-8E93-1028-19C29C9CA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13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E467D984-42BC-EC30-2B7D-346D7FF43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1666" y="1277449"/>
            <a:ext cx="6201499" cy="3294546"/>
          </a:xfrm>
          <a:prstGeom prst="rect">
            <a:avLst/>
          </a:prstGeom>
        </p:spPr>
      </p:pic>
      <p:pic>
        <p:nvPicPr>
          <p:cNvPr id="14" name="Picture 13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8E6BE90F-E3F2-550C-2F2C-26CD27DD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3" y="4491277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56577DC6-2A2A-CDF1-C7A7-2F48B46DE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1AEE16-1814-73F0-3125-0D610D6D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519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ECD94-D6A0-BA51-EF7A-90F3F421D009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C2FB2-DE74-6148-9324-17E235B8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0BE68-75D0-0080-5111-3B162942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75" y="1272337"/>
            <a:ext cx="2642017" cy="2642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6957F442-4822-C53F-AA72-483960ACC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7" y="3054453"/>
            <a:ext cx="2923969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39EC974A-D1F3-CD61-4505-9C405DDFC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6379" y="4264654"/>
            <a:ext cx="2923970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407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290496-91EB-69B0-E173-88A8AE5F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12" y="2275106"/>
            <a:ext cx="5634120" cy="1797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5" name="Picture 4" descr="A logo with purple text&#10;&#10;AI-generated content may be incorrect.">
            <a:extLst>
              <a:ext uri="{FF2B5EF4-FFF2-40B4-BE49-F238E27FC236}">
                <a16:creationId xmlns:a16="http://schemas.microsoft.com/office/drawing/2014/main" id="{23A46F5F-E50B-1A80-6EB2-51F51441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2" y="1047072"/>
            <a:ext cx="3848322" cy="1797756"/>
          </a:xfrm>
          <a:prstGeom prst="rect">
            <a:avLst/>
          </a:prstGeom>
        </p:spPr>
      </p:pic>
      <p:pic>
        <p:nvPicPr>
          <p:cNvPr id="6" name="Picture 5" descr="A qr code with a dna logo&#10;&#10;AI-generated content may be incorrect.">
            <a:extLst>
              <a:ext uri="{FF2B5EF4-FFF2-40B4-BE49-F238E27FC236}">
                <a16:creationId xmlns:a16="http://schemas.microsoft.com/office/drawing/2014/main" id="{23902049-AF29-F801-A922-94BAA16D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2" y="2503337"/>
            <a:ext cx="3139051" cy="31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B080-E580-7248-939B-AE34E377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Emma was born, everything seemed fine.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AB5281-858D-F8F4-7474-C258DFED37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pic>
        <p:nvPicPr>
          <p:cNvPr id="5" name="Picture 4" descr="A cartoon of a baby&#10;&#10;AI-generated content may be incorrect.">
            <a:extLst>
              <a:ext uri="{FF2B5EF4-FFF2-40B4-BE49-F238E27FC236}">
                <a16:creationId xmlns:a16="http://schemas.microsoft.com/office/drawing/2014/main" id="{EE80E0D8-B752-DD9F-EB13-75E88A07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48" y="2746480"/>
            <a:ext cx="2929880" cy="29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064-DDFD-4913-2ABE-2895ED3F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BDF24908-4B37-A919-ED78-5DBBF35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CE5F3D7-98C3-83D0-0A46-09249E1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03B4A2-BF94-064A-95E5-6E23CE7D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762C93-0E47-9D2E-BBB1-EEB5B8AA2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03E0083-3C87-8098-F162-94B5AA7A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70B74F7-E9FE-7A81-E320-E6AAE0256BAB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0572C-38BF-E41D-CC5A-C39171CEAEAF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FD24D2-D8A9-EFFE-7F50-9CBCD77937C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E90E04-88C8-0AC3-20C7-87653278DA5F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7A445A-F687-BF47-EE82-601A25E4C0F2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B93C81E-96AD-1CF9-BC1E-2CA2FDA7656A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92E720-EFFE-C4A1-89BB-8BE3E474B760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AAE9F4B-F1AD-2AD1-EFF4-B781267E1953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B02021-48CE-3734-672E-21E93F965A31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E25F158-F616-F757-3E01-8953E6707B99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6F65A0-70F9-5447-9205-EDA79D5D30BB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C541E46-8E41-CB88-9C50-171732B8AF01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6B40D-37B0-BEE6-21BF-21D9E088B195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234B9-330A-CA5C-CA3E-59788DC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DC5B-C8A9-91F2-FB37-1B064AD2A52E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As months passed, she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77285302-7768-DDAD-C219-D8466F23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60" y="1055332"/>
            <a:ext cx="3164890" cy="47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043-5321-A7E9-5BE0-0CC74037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E9E9BA03-9B51-84A7-AC50-7ED6F483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85" y="1083041"/>
            <a:ext cx="8746759" cy="5831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0BDC4-CAC7-7424-AD9A-B02D0719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8" y="136604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Diagnosis -&gt; Clarity but no Plan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703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4B9-0CF8-E5FF-BFF7-B4811D0A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5643" cy="1325563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Emma’s Story Is Just One of Millions</a:t>
            </a:r>
          </a:p>
        </p:txBody>
      </p:sp>
      <p:pic>
        <p:nvPicPr>
          <p:cNvPr id="5" name="Picture 4" descr="A group of children playing on a playground&#10;&#10;AI-generated content may be incorrect.">
            <a:extLst>
              <a:ext uri="{FF2B5EF4-FFF2-40B4-BE49-F238E27FC236}">
                <a16:creationId xmlns:a16="http://schemas.microsoft.com/office/drawing/2014/main" id="{D35E07D0-DEEB-AEAA-F4EB-92E342D6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08" y="365125"/>
            <a:ext cx="2913947" cy="171127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542027-B95C-8829-9A57-319196B69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937786"/>
              </p:ext>
            </p:extLst>
          </p:nvPr>
        </p:nvGraphicFramePr>
        <p:xfrm>
          <a:off x="2032000" y="1868549"/>
          <a:ext cx="6557364" cy="462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042FDD-4B9A-AB80-F3EE-08E2FAEAED71}"/>
              </a:ext>
            </a:extLst>
          </p:cNvPr>
          <p:cNvSpPr txBox="1"/>
          <p:nvPr/>
        </p:nvSpPr>
        <p:spPr>
          <a:xfrm>
            <a:off x="2970981" y="2776747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73 million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3A4FC-0C19-F128-E96F-9CCC57EA295B}"/>
              </a:ext>
            </a:extLst>
          </p:cNvPr>
          <p:cNvSpPr txBox="1"/>
          <p:nvPr/>
        </p:nvSpPr>
        <p:spPr>
          <a:xfrm>
            <a:off x="6096000" y="4238943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7.8 million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D66D721-F1D2-2632-7749-EABC99E90D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27955" y="2961413"/>
            <a:ext cx="2242668" cy="1092864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AE2FB7-B86C-EED4-4E24-D139D7400037}"/>
              </a:ext>
            </a:extLst>
          </p:cNvPr>
          <p:cNvSpPr txBox="1"/>
          <p:nvPr/>
        </p:nvSpPr>
        <p:spPr>
          <a:xfrm>
            <a:off x="5974062" y="3038038"/>
            <a:ext cx="9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10.7%</a:t>
            </a:r>
          </a:p>
        </p:txBody>
      </p:sp>
    </p:spTree>
    <p:extLst>
      <p:ext uri="{BB962C8B-B14F-4D97-AF65-F5344CB8AC3E}">
        <p14:creationId xmlns:p14="http://schemas.microsoft.com/office/powerpoint/2010/main" val="19295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DBEA-1E7B-F434-0884-3CB84BF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4815-D465-0FE9-9EEC-DAF95E48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A Shared Struggle 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22D87-2F16-365D-2360-99A455EA02E0}"/>
              </a:ext>
            </a:extLst>
          </p:cNvPr>
          <p:cNvGraphicFramePr>
            <a:graphicFrameLocks/>
          </p:cNvGraphicFramePr>
          <p:nvPr/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4FA2E75-3307-994F-0E9D-06B0C9E4F945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2BC93844-798D-45F3-1AF2-AE7354DA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B071B3-C1EE-831C-C96D-3DBDF368D0FB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EBCEA-9D54-7909-9860-D2789AC837BF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B4E31-4E2C-CC60-4C88-1FDC18287619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/>
                <a:t>7.8 Million </a:t>
              </a:r>
              <a:br>
                <a:rPr lang="en-US" sz="2000" b="0" kern="1200" dirty="0"/>
              </a:br>
              <a:r>
                <a:rPr lang="en-US" sz="2000" b="0" kern="1200" dirty="0"/>
                <a:t>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3F26F74-0030-13BC-3AEF-199A04EF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88" y="674558"/>
            <a:ext cx="4311511" cy="5879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53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79ED3-2E02-DD6D-E4A7-0C11B69A44A8}"/>
              </a:ext>
            </a:extLst>
          </p:cNvPr>
          <p:cNvCxnSpPr>
            <a:cxnSpLocks/>
          </p:cNvCxnSpPr>
          <p:nvPr/>
        </p:nvCxnSpPr>
        <p:spPr>
          <a:xfrm>
            <a:off x="3707675" y="2953703"/>
            <a:ext cx="693187" cy="671018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A5325-A76B-A717-55FE-FB1E4643F524}"/>
              </a:ext>
            </a:extLst>
          </p:cNvPr>
          <p:cNvCxnSpPr>
            <a:cxnSpLocks/>
          </p:cNvCxnSpPr>
          <p:nvPr/>
        </p:nvCxnSpPr>
        <p:spPr>
          <a:xfrm flipV="1">
            <a:off x="1275995" y="3915777"/>
            <a:ext cx="2949484" cy="979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4225F7-5C71-2591-569A-385BD725151F}"/>
              </a:ext>
            </a:extLst>
          </p:cNvPr>
          <p:cNvCxnSpPr>
            <a:cxnSpLocks/>
          </p:cNvCxnSpPr>
          <p:nvPr/>
        </p:nvCxnSpPr>
        <p:spPr>
          <a:xfrm flipV="1">
            <a:off x="3430295" y="4029409"/>
            <a:ext cx="910931" cy="2955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6DB3F-0E8C-1560-1A65-A343EC735D88}"/>
              </a:ext>
            </a:extLst>
          </p:cNvPr>
          <p:cNvCxnSpPr>
            <a:cxnSpLocks/>
          </p:cNvCxnSpPr>
          <p:nvPr/>
        </p:nvCxnSpPr>
        <p:spPr>
          <a:xfrm flipV="1">
            <a:off x="1879214" y="4265747"/>
            <a:ext cx="2423036" cy="13553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DC17F-E007-F37B-FFA8-279116380F36}"/>
              </a:ext>
            </a:extLst>
          </p:cNvPr>
          <p:cNvCxnSpPr>
            <a:cxnSpLocks/>
          </p:cNvCxnSpPr>
          <p:nvPr/>
        </p:nvCxnSpPr>
        <p:spPr>
          <a:xfrm flipV="1">
            <a:off x="3683356" y="4334962"/>
            <a:ext cx="753869" cy="139185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5AC011-3A7E-295D-A036-CF73C6E0C790}"/>
              </a:ext>
            </a:extLst>
          </p:cNvPr>
          <p:cNvCxnSpPr>
            <a:cxnSpLocks/>
          </p:cNvCxnSpPr>
          <p:nvPr/>
        </p:nvCxnSpPr>
        <p:spPr>
          <a:xfrm>
            <a:off x="2238219" y="3056022"/>
            <a:ext cx="2225809" cy="7574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6581B1-5628-14CE-866D-8E8A81B5543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766582" y="3027663"/>
            <a:ext cx="1031135" cy="523134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288F64-6E2F-9039-460A-593821AF349F}"/>
              </a:ext>
            </a:extLst>
          </p:cNvPr>
          <p:cNvCxnSpPr>
            <a:cxnSpLocks/>
          </p:cNvCxnSpPr>
          <p:nvPr/>
        </p:nvCxnSpPr>
        <p:spPr>
          <a:xfrm>
            <a:off x="8766582" y="4719281"/>
            <a:ext cx="832723" cy="386886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838200" y="552741"/>
            <a:ext cx="3999971" cy="169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Introducing Genex –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Care plans </a:t>
            </a:r>
          </a:p>
          <a:p>
            <a:r>
              <a:rPr lang="en-US" sz="2000" dirty="0"/>
              <a:t>Activities</a:t>
            </a:r>
          </a:p>
          <a:p>
            <a:r>
              <a:rPr lang="en-US" sz="2000" dirty="0"/>
              <a:t>Reminders </a:t>
            </a:r>
          </a:p>
          <a:p>
            <a:r>
              <a:rPr lang="en-US" sz="2000" dirty="0"/>
              <a:t>Progress track</a:t>
            </a:r>
          </a:p>
          <a:p>
            <a:r>
              <a:rPr lang="en-US" sz="2000" dirty="0"/>
              <a:t>Community</a:t>
            </a:r>
          </a:p>
          <a:p>
            <a:r>
              <a:rPr lang="en-US" sz="2000" dirty="0"/>
              <a:t>Multilingual </a:t>
            </a:r>
          </a:p>
          <a:p>
            <a:r>
              <a:rPr lang="en-US" sz="2000" dirty="0"/>
              <a:t>Free</a:t>
            </a:r>
          </a:p>
          <a:p>
            <a:endParaRPr lang="en-US" sz="2000" dirty="0"/>
          </a:p>
          <a:p>
            <a:pPr marL="0"/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87" y="1758403"/>
            <a:ext cx="1923812" cy="1284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4972420" y="552741"/>
            <a:ext cx="3338019" cy="5858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61" y="2176553"/>
            <a:ext cx="1409468" cy="2111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19" y="3042547"/>
            <a:ext cx="1287417" cy="1928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490" y="4370228"/>
            <a:ext cx="1650314" cy="1503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452</Words>
  <Application>Microsoft Office PowerPoint</Application>
  <PresentationFormat>Widescreen</PresentationFormat>
  <Paragraphs>86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Typical Guides Fall Short</vt:lpstr>
      <vt:lpstr>PowerPoint Presentation</vt:lpstr>
      <vt:lpstr>Meet Emma</vt:lpstr>
      <vt:lpstr>Diagnosis -&gt; Clarity but no Plan</vt:lpstr>
      <vt:lpstr>Emma’s Story Is Just One of Millions</vt:lpstr>
      <vt:lpstr>A Shared Struggle 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33</cp:revision>
  <dcterms:created xsi:type="dcterms:W3CDTF">2025-09-23T16:18:55Z</dcterms:created>
  <dcterms:modified xsi:type="dcterms:W3CDTF">2025-12-02T18:09:00Z</dcterms:modified>
</cp:coreProperties>
</file>